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84" r:id="rId5"/>
    <p:sldId id="286" r:id="rId6"/>
    <p:sldId id="287" r:id="rId7"/>
    <p:sldId id="285" r:id="rId8"/>
    <p:sldId id="261" r:id="rId9"/>
    <p:sldId id="262" r:id="rId10"/>
    <p:sldId id="288" r:id="rId11"/>
    <p:sldId id="290" r:id="rId12"/>
    <p:sldId id="291" r:id="rId13"/>
    <p:sldId id="296" r:id="rId14"/>
    <p:sldId id="289" r:id="rId15"/>
    <p:sldId id="292" r:id="rId16"/>
    <p:sldId id="293" r:id="rId17"/>
    <p:sldId id="294" r:id="rId18"/>
    <p:sldId id="29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99" autoAdjust="0"/>
  </p:normalViewPr>
  <p:slideViewPr>
    <p:cSldViewPr snapToGrid="0" snapToObjects="1" showGuides="1">
      <p:cViewPr varScale="1">
        <p:scale>
          <a:sx n="85" d="100"/>
          <a:sy n="85" d="100"/>
        </p:scale>
        <p:origin x="590" y="6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tx2">
                <a:alpha val="99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7222-4864-9A92-C5D990DF2D3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7222-4864-9A92-C5D990DF2D33}"/>
            </c:ext>
          </c:extLst>
        </c:ser>
        <c:ser>
          <c:idx val="2"/>
          <c:order val="2"/>
          <c:tx>
            <c:strRef>
              <c:f>Sheet1!$D$1</c:f>
              <c:strCache>
                <c:ptCount val="1"/>
                <c:pt idx="0">
                  <c:v>Series 1</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7222-4864-9A92-C5D990DF2D33}"/>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Univers" panose="020B0503020202020204" pitchFamily="34" charset="0"/>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Univers Condensed Light" panose="020B030602020204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905435" y="1117092"/>
            <a:ext cx="6526306" cy="1336638"/>
          </a:xfrm>
        </p:spPr>
        <p:txBody>
          <a:bodyPr/>
          <a:lstStyle/>
          <a:p>
            <a:r>
              <a:rPr lang="en-US" dirty="0"/>
              <a:t>Prabhat </a:t>
            </a:r>
            <a:r>
              <a:rPr lang="en-US" dirty="0" err="1"/>
              <a:t>sharma</a:t>
            </a:r>
            <a:endParaRPr lang="en-US" dirty="0"/>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905435" y="2662517"/>
            <a:ext cx="5296886" cy="1059270"/>
          </a:xfrm>
        </p:spPr>
        <p:txBody>
          <a:bodyPr/>
          <a:lstStyle/>
          <a:p>
            <a:r>
              <a:rPr lang="en-US" sz="2800" dirty="0"/>
              <a:t>Full time coder</a:t>
            </a:r>
            <a:r>
              <a:rPr lang="en-US" dirty="0"/>
              <a:t>​</a:t>
            </a:r>
          </a:p>
          <a:p>
            <a:endParaRPr lang="en-US" dirty="0"/>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a:blip r:embed="rId2"/>
          <a:srcRect l="2167" r="2167"/>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Plan for product launch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Disseminate standardized metrics</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Coordinate</a:t>
            </a:r>
            <a:r>
              <a:rPr lang="zh-CN" altLang="en-US" dirty="0"/>
              <a:t> </a:t>
            </a:r>
            <a:r>
              <a:rPr lang="en-US" dirty="0"/>
              <a:t>e-business applications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a:t> </a:t>
            </a:r>
            <a:r>
              <a:rPr lang="en-US" dirty="0"/>
              <a:t>e-business needs</a:t>
            </a:r>
          </a:p>
          <a:p>
            <a:endParaRPr lang="en-US" dirty="0"/>
          </a:p>
        </p:txBody>
      </p:sp>
    </p:spTree>
    <p:extLst>
      <p:ext uri="{BB962C8B-B14F-4D97-AF65-F5344CB8AC3E}">
        <p14:creationId xmlns:p14="http://schemas.microsoft.com/office/powerpoint/2010/main" val="866533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Timeline</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r>
              <a:rPr lang="en-US" dirty="0"/>
              <a:t>Sep 20XX</a:t>
            </a:r>
          </a:p>
          <a:p>
            <a:pPr lvl="1"/>
            <a:r>
              <a:rPr lang="en-US" altLang="zh-CN" dirty="0"/>
              <a:t>Synergize scalable </a:t>
            </a:r>
            <a:br>
              <a:rPr lang="en-US" altLang="zh-CN" dirty="0"/>
            </a:br>
            <a:r>
              <a:rPr lang="en-US" altLang="zh-CN" dirty="0"/>
              <a:t>e-commerce</a:t>
            </a: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dirty="0"/>
              <a:t>Jan 20XX</a:t>
            </a:r>
          </a:p>
          <a:p>
            <a:pPr lvl="1"/>
            <a:r>
              <a:rPr lang="en-US" altLang="zh-CN" dirty="0"/>
              <a:t>Coordinate e-business applications</a:t>
            </a:r>
          </a:p>
          <a:p>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dirty="0"/>
              <a:t>May 20XX</a:t>
            </a:r>
          </a:p>
          <a:p>
            <a:pPr lvl="1"/>
            <a:r>
              <a:rPr lang="en-US" altLang="zh-CN" dirty="0"/>
              <a:t>Deploy strategy networks with compelling e-business needs</a:t>
            </a:r>
          </a:p>
          <a:p>
            <a:endParaRPr lang="en-US" dirty="0"/>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dirty="0"/>
              <a:t>Nov 20XX</a:t>
            </a:r>
          </a:p>
          <a:p>
            <a:pPr lvl="1"/>
            <a:r>
              <a:rPr lang="en-US" altLang="zh-CN" dirty="0"/>
              <a:t>Disseminate standardized </a:t>
            </a:r>
            <a:br>
              <a:rPr lang="en-US" altLang="zh-CN" dirty="0"/>
            </a:br>
            <a:r>
              <a:rPr lang="en-US" altLang="zh-CN" dirty="0"/>
              <a:t>metrics</a:t>
            </a:r>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dirty="0"/>
              <a:t>Mar 20XX</a:t>
            </a:r>
          </a:p>
          <a:p>
            <a:pPr lvl="1"/>
            <a:r>
              <a:rPr lang="en-US" altLang="zh-CN" dirty="0"/>
              <a:t>Foster holistically superior methodologies</a:t>
            </a:r>
          </a:p>
          <a:p>
            <a:endParaRPr lang="en-US" dirty="0"/>
          </a:p>
        </p:txBody>
      </p:sp>
    </p:spTree>
    <p:extLst>
      <p:ext uri="{BB962C8B-B14F-4D97-AF65-F5344CB8AC3E}">
        <p14:creationId xmlns:p14="http://schemas.microsoft.com/office/powerpoint/2010/main" val="559354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Areas of focus</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t>B2B market </a:t>
            </a:r>
            <a:br>
              <a:rPr lang="en-US" dirty="0"/>
            </a:br>
            <a:r>
              <a:rPr lang="en-US" dirty="0"/>
              <a:t>scenarios​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Cloud-based opportunities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t>Iterative approaches to corporate strategy</a:t>
            </a:r>
          </a:p>
          <a:p>
            <a:r>
              <a:rPr lang="en-US" dirty="0"/>
              <a:t>Establish a management framework from the inside</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4672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ROI​</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Envision multimedia-based expertise and cross-media growth strategies​</a:t>
            </a:r>
            <a:br>
              <a:rPr lang="en-US" dirty="0"/>
            </a:br>
            <a:br>
              <a:rPr lang="en-US" dirty="0"/>
            </a:br>
            <a:r>
              <a:rPr lang="en-US" dirty="0"/>
              <a:t>Visualize quality intellectual capital​</a:t>
            </a:r>
            <a:br>
              <a:rPr lang="en-US" dirty="0"/>
            </a:br>
            <a:br>
              <a:rPr lang="en-US" dirty="0"/>
            </a:br>
            <a:r>
              <a:rPr lang="en-US" dirty="0"/>
              <a:t>Engage worldwide methodologies with web-enabled technologies​</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Niche markets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Pursue scalable customer service through sustainable strategies​</a:t>
            </a:r>
            <a:br>
              <a:rPr lang="en-US" dirty="0"/>
            </a:br>
            <a:br>
              <a:rPr lang="en-US" dirty="0"/>
            </a:br>
            <a:r>
              <a:rPr lang="en-US" dirty="0"/>
              <a:t>Engage top-line web services with cutting-edge deliverables​</a:t>
            </a:r>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Supply chains​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Cultivate one-to-one customer service with robust ideas​</a:t>
            </a:r>
            <a:br>
              <a:rPr lang="en-US" dirty="0"/>
            </a:br>
            <a:br>
              <a:rPr lang="en-US" dirty="0"/>
            </a:br>
            <a:r>
              <a:rPr lang="en-US" dirty="0"/>
              <a:t>Maximize timely deliverables for real-time schemas</a:t>
            </a:r>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09524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Primary Goals</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Areas of Growth</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Timeline</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Primary</a:t>
            </a:r>
            <a:br>
              <a:rPr lang="en-US" dirty="0"/>
            </a:br>
            <a:r>
              <a:rPr lang="en-US" dirty="0"/>
              <a:t>goals</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Annual Revenue Growth</a:t>
            </a:r>
          </a:p>
        </p:txBody>
      </p:sp>
      <p:pic>
        <p:nvPicPr>
          <p:cNvPr id="16" name="Picture Placeholder 15" descr="Woman jumping in front of wall">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rotWithShape="1">
          <a:blip r:embed="rId2"/>
          <a:srcRect l="52" r="52"/>
          <a:stretch/>
        </p:blipFill>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Quarterly performance</a:t>
            </a:r>
          </a:p>
        </p:txBody>
      </p:sp>
      <p:graphicFrame>
        <p:nvGraphicFramePr>
          <p:cNvPr id="7" name="Chart 13" descr="bar chart&#10;">
            <a:extLst>
              <a:ext uri="{FF2B5EF4-FFF2-40B4-BE49-F238E27FC236}">
                <a16:creationId xmlns:a16="http://schemas.microsoft.com/office/drawing/2014/main" id="{7E0EC39C-E7E1-4A4A-B298-8D66CD618ECA}"/>
              </a:ext>
            </a:extLst>
          </p:cNvPr>
          <p:cNvGraphicFramePr>
            <a:graphicFrameLocks noGrp="1"/>
          </p:cNvGraphicFramePr>
          <p:nvPr>
            <p:ph idx="1"/>
            <p:extLst>
              <p:ext uri="{D42A27DB-BD31-4B8C-83A1-F6EECF244321}">
                <p14:modId xmlns:p14="http://schemas.microsoft.com/office/powerpoint/2010/main" val="1089114335"/>
              </p:ext>
            </p:extLst>
          </p:nvPr>
        </p:nvGraphicFramePr>
        <p:xfrm>
          <a:off x="484188" y="1809750"/>
          <a:ext cx="11001375" cy="4160838"/>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831084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sz="6000" dirty="0">
                <a:latin typeface="Century Gothic" panose="020B0502020202020204" pitchFamily="34" charset="0"/>
              </a:rPr>
              <a:t>Areas of growth</a:t>
            </a:r>
            <a:endParaRPr lang="en-US" dirty="0"/>
          </a:p>
        </p:txBody>
      </p:sp>
      <p:graphicFrame>
        <p:nvGraphicFramePr>
          <p:cNvPr id="14" name="Content Placeholder 13">
            <a:extLst>
              <a:ext uri="{FF2B5EF4-FFF2-40B4-BE49-F238E27FC236}">
                <a16:creationId xmlns:a16="http://schemas.microsoft.com/office/drawing/2014/main" id="{DA114D53-FAB3-91E5-14AB-5B375DA2617E}"/>
              </a:ext>
            </a:extLst>
          </p:cNvPr>
          <p:cNvGraphicFramePr>
            <a:graphicFrameLocks noGrp="1"/>
          </p:cNvGraphicFramePr>
          <p:nvPr>
            <p:ph idx="1"/>
            <p:extLst>
              <p:ext uri="{D42A27DB-BD31-4B8C-83A1-F6EECF244321}">
                <p14:modId xmlns:p14="http://schemas.microsoft.com/office/powerpoint/2010/main" val="3742022588"/>
              </p:ext>
            </p:extLst>
          </p:nvPr>
        </p:nvGraphicFramePr>
        <p:xfrm>
          <a:off x="838200" y="2063011"/>
          <a:ext cx="10477500" cy="367044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3307912261"/>
                    </a:ext>
                  </a:extLst>
                </a:gridCol>
                <a:gridCol w="2095500">
                  <a:extLst>
                    <a:ext uri="{9D8B030D-6E8A-4147-A177-3AD203B41FA5}">
                      <a16:colId xmlns:a16="http://schemas.microsoft.com/office/drawing/2014/main" val="205469312"/>
                    </a:ext>
                  </a:extLst>
                </a:gridCol>
                <a:gridCol w="2095500">
                  <a:extLst>
                    <a:ext uri="{9D8B030D-6E8A-4147-A177-3AD203B41FA5}">
                      <a16:colId xmlns:a16="http://schemas.microsoft.com/office/drawing/2014/main" val="2233447510"/>
                    </a:ext>
                  </a:extLst>
                </a:gridCol>
                <a:gridCol w="2095500">
                  <a:extLst>
                    <a:ext uri="{9D8B030D-6E8A-4147-A177-3AD203B41FA5}">
                      <a16:colId xmlns:a16="http://schemas.microsoft.com/office/drawing/2014/main" val="2618575971"/>
                    </a:ext>
                  </a:extLst>
                </a:gridCol>
                <a:gridCol w="2095500">
                  <a:extLst>
                    <a:ext uri="{9D8B030D-6E8A-4147-A177-3AD203B41FA5}">
                      <a16:colId xmlns:a16="http://schemas.microsoft.com/office/drawing/2014/main" val="706485337"/>
                    </a:ext>
                  </a:extLst>
                </a:gridCol>
              </a:tblGrid>
              <a:tr h="734088">
                <a:tc>
                  <a:txBody>
                    <a:bodyPr/>
                    <a:lstStyle/>
                    <a:p>
                      <a:pPr algn="ctr"/>
                      <a:endParaRPr lang="en-US" sz="2000" b="0" i="0" dirty="0">
                        <a:ln>
                          <a:solidFill>
                            <a:srgbClr val="C95B3A"/>
                          </a:solidFill>
                        </a:ln>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B2B</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Supply chain</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ROI</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E-commerce</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0302437"/>
                  </a:ext>
                </a:extLst>
              </a:tr>
              <a:tr h="734088">
                <a:tc>
                  <a:txBody>
                    <a:bodyPr/>
                    <a:lstStyle/>
                    <a:p>
                      <a:pPr algn="ctr"/>
                      <a:r>
                        <a:rPr lang="en-US" sz="2000" b="0" i="0" dirty="0">
                          <a:solidFill>
                            <a:schemeClr val="bg1"/>
                          </a:solidFill>
                          <a:latin typeface="Univers Condensed Light" panose="020B0306020202040204" pitchFamily="34" charset="0"/>
                        </a:rPr>
                        <a:t>Q1</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2.3</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54227287"/>
                  </a:ext>
                </a:extLst>
              </a:tr>
              <a:tr h="734088">
                <a:tc>
                  <a:txBody>
                    <a:bodyPr/>
                    <a:lstStyle/>
                    <a:p>
                      <a:pPr algn="ctr"/>
                      <a:r>
                        <a:rPr lang="en-US" sz="2000" b="0" i="0" dirty="0">
                          <a:solidFill>
                            <a:schemeClr val="bg1"/>
                          </a:solidFill>
                          <a:latin typeface="Univers Condensed Light" panose="020B0306020202040204" pitchFamily="34" charset="0"/>
                        </a:rPr>
                        <a:t>Q2</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21463532"/>
                  </a:ext>
                </a:extLst>
              </a:tr>
              <a:tr h="734088">
                <a:tc>
                  <a:txBody>
                    <a:bodyPr/>
                    <a:lstStyle/>
                    <a:p>
                      <a:pPr algn="ctr"/>
                      <a:r>
                        <a:rPr lang="en-US" sz="2000" b="0" i="0" dirty="0">
                          <a:solidFill>
                            <a:schemeClr val="bg1"/>
                          </a:solidFill>
                          <a:latin typeface="Univers Condensed Light" panose="020B0306020202040204" pitchFamily="34" charset="0"/>
                        </a:rPr>
                        <a:t>Q3</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44132588"/>
                  </a:ext>
                </a:extLst>
              </a:tr>
              <a:tr h="734088">
                <a:tc>
                  <a:txBody>
                    <a:bodyPr/>
                    <a:lstStyle/>
                    <a:p>
                      <a:pPr algn="ctr"/>
                      <a:r>
                        <a:rPr lang="en-US" sz="2000" b="0" i="0" dirty="0">
                          <a:solidFill>
                            <a:schemeClr val="bg1"/>
                          </a:solidFill>
                          <a:latin typeface="Univers Condensed Light" panose="020B0306020202040204" pitchFamily="34" charset="0"/>
                        </a:rPr>
                        <a:t>Q4</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696221205"/>
                  </a:ext>
                </a:extLst>
              </a:tr>
            </a:tbl>
          </a:graphicData>
        </a:graphic>
      </p:graphicFrame>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6</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201102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Tree>
    <p:extLst>
      <p:ext uri="{BB962C8B-B14F-4D97-AF65-F5344CB8AC3E}">
        <p14:creationId xmlns:p14="http://schemas.microsoft.com/office/powerpoint/2010/main" val="61328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 name="Picture Placeholder 21" descr="Team member headshot">
            <a:extLst>
              <a:ext uri="{FF2B5EF4-FFF2-40B4-BE49-F238E27FC236}">
                <a16:creationId xmlns:a16="http://schemas.microsoft.com/office/drawing/2014/main" id="{8FAB5C75-9A85-EB45-88BB-F6986F9DADC5}"/>
              </a:ext>
            </a:extLst>
          </p:cNvPr>
          <p:cNvPicPr>
            <a:picLocks noGrp="1"/>
          </p:cNvPicPr>
          <p:nvPr>
            <p:ph type="pic" sz="quarter" idx="13"/>
          </p:nvPr>
        </p:nvPicPr>
        <p:blipFill rotWithShape="1">
          <a:blip r:embed="rId2"/>
          <a:srcRect l="484" r="484"/>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20" name="Picture Placeholder 19" descr="Team member headshot">
            <a:extLst>
              <a:ext uri="{FF2B5EF4-FFF2-40B4-BE49-F238E27FC236}">
                <a16:creationId xmlns:a16="http://schemas.microsoft.com/office/drawing/2014/main" id="{EC0F062A-37EA-357D-BB68-A7AA0DBCCBDD}"/>
              </a:ext>
            </a:extLst>
          </p:cNvPr>
          <p:cNvPicPr>
            <a:picLocks noGrp="1"/>
          </p:cNvPicPr>
          <p:nvPr>
            <p:ph type="pic" sz="quarter" idx="17"/>
          </p:nvPr>
        </p:nvPicPr>
        <p:blipFill rotWithShape="1">
          <a:blip r:embed="rId3"/>
          <a:srcRect l="604" r="604"/>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18" name="Picture Placeholder 17" descr="Team member headshot">
            <a:extLst>
              <a:ext uri="{FF2B5EF4-FFF2-40B4-BE49-F238E27FC236}">
                <a16:creationId xmlns:a16="http://schemas.microsoft.com/office/drawing/2014/main" id="{BA813023-271D-01D1-8CA4-56120BA12FDA}"/>
              </a:ext>
            </a:extLst>
          </p:cNvPr>
          <p:cNvPicPr>
            <a:picLocks noGrp="1"/>
          </p:cNvPicPr>
          <p:nvPr>
            <p:ph type="pic" sz="quarter" idx="20"/>
          </p:nvPr>
        </p:nvPicPr>
        <p:blipFill rotWithShape="1">
          <a:blip r:embed="rId4"/>
          <a:srcRect l="604" r="604"/>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16" name="Picture Placeholder 15" descr="Team member headshot">
            <a:extLst>
              <a:ext uri="{FF2B5EF4-FFF2-40B4-BE49-F238E27FC236}">
                <a16:creationId xmlns:a16="http://schemas.microsoft.com/office/drawing/2014/main" id="{9A4A4167-823B-F3AC-E5D3-62AD7790B8C1}"/>
              </a:ext>
            </a:extLst>
          </p:cNvPr>
          <p:cNvPicPr>
            <a:picLocks noGrp="1"/>
          </p:cNvPicPr>
          <p:nvPr>
            <p:ph type="pic" sz="quarter" idx="23"/>
          </p:nvPr>
        </p:nvPicPr>
        <p:blipFill rotWithShape="1">
          <a:blip r:embed="rId5"/>
          <a:srcRect l="598" r="598"/>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325180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extended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9" name="Picture Placeholder 228" descr="Team member headshot&#10;">
            <a:extLst>
              <a:ext uri="{FF2B5EF4-FFF2-40B4-BE49-F238E27FC236}">
                <a16:creationId xmlns:a16="http://schemas.microsoft.com/office/drawing/2014/main" id="{F17BF659-AC09-538B-EFB6-62620083F86F}"/>
              </a:ext>
            </a:extLst>
          </p:cNvPr>
          <p:cNvPicPr>
            <a:picLocks noGrp="1" noChangeAspect="1"/>
          </p:cNvPicPr>
          <p:nvPr>
            <p:ph type="pic" sz="quarter" idx="13"/>
          </p:nvPr>
        </p:nvPicPr>
        <p:blipFill rotWithShape="1">
          <a:blip r:embed="rId2"/>
          <a:srcRect l="580" r="580"/>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323" name="Text Placeholder 322">
            <a:extLst>
              <a:ext uri="{FF2B5EF4-FFF2-40B4-BE49-F238E27FC236}">
                <a16:creationId xmlns:a16="http://schemas.microsoft.com/office/drawing/2014/main" id="{28756545-823F-035D-0934-48A102E49943}"/>
              </a:ext>
            </a:extLst>
          </p:cNvPr>
          <p:cNvSpPr>
            <a:spLocks noGrp="1"/>
          </p:cNvSpPr>
          <p:nvPr>
            <p:ph type="body" sz="quarter" idx="25"/>
          </p:nvPr>
        </p:nvSpPr>
        <p:spPr/>
        <p:txBody>
          <a:bodyPr/>
          <a:lstStyle/>
          <a:p>
            <a:r>
              <a:rPr lang="en-US" dirty="0"/>
              <a:t>Graham Barne</a:t>
            </a:r>
            <a:r>
              <a:rPr lang="en-US" altLang="zh-CN" dirty="0"/>
              <a:t>s</a:t>
            </a:r>
          </a:p>
        </p:txBody>
      </p:sp>
      <p:pic>
        <p:nvPicPr>
          <p:cNvPr id="342" name="Picture Placeholder 341" descr="Team member headshot">
            <a:extLst>
              <a:ext uri="{FF2B5EF4-FFF2-40B4-BE49-F238E27FC236}">
                <a16:creationId xmlns:a16="http://schemas.microsoft.com/office/drawing/2014/main" id="{0039E2BA-E10D-D9B6-AA32-18A411B2CFD7}"/>
              </a:ext>
            </a:extLst>
          </p:cNvPr>
          <p:cNvPicPr>
            <a:picLocks noGrp="1" noChangeAspect="1"/>
          </p:cNvPicPr>
          <p:nvPr>
            <p:ph type="pic" sz="quarter" idx="36"/>
          </p:nvPr>
        </p:nvPicPr>
        <p:blipFill rotWithShape="1">
          <a:blip r:embed="rId3"/>
          <a:srcRect l="452" r="452"/>
          <a:stretch/>
        </p:blipFill>
        <p:spPr/>
      </p:pic>
      <p:sp>
        <p:nvSpPr>
          <p:cNvPr id="324" name="Text Placeholder 323">
            <a:extLst>
              <a:ext uri="{FF2B5EF4-FFF2-40B4-BE49-F238E27FC236}">
                <a16:creationId xmlns:a16="http://schemas.microsoft.com/office/drawing/2014/main" id="{5C23C395-72C7-9AAD-CA66-FC364BDAA6B8}"/>
              </a:ext>
            </a:extLst>
          </p:cNvPr>
          <p:cNvSpPr>
            <a:spLocks noGrp="1"/>
          </p:cNvSpPr>
          <p:nvPr>
            <p:ph type="body" sz="quarter" idx="26"/>
          </p:nvPr>
        </p:nvSpPr>
        <p:spPr/>
        <p:txBody>
          <a:bodyPr/>
          <a:lstStyle/>
          <a:p>
            <a:r>
              <a:rPr lang="en-US" altLang="zh-CN" dirty="0"/>
              <a:t>VP</a:t>
            </a:r>
            <a:r>
              <a:rPr lang="zh-CN" altLang="en-US" dirty="0"/>
              <a:t> </a:t>
            </a:r>
            <a:r>
              <a:rPr lang="en-US" altLang="zh-CN" dirty="0"/>
              <a:t>Product</a:t>
            </a:r>
          </a:p>
          <a:p>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336" name="Picture Placeholder 335" descr="Team member headshot&#10;">
            <a:extLst>
              <a:ext uri="{FF2B5EF4-FFF2-40B4-BE49-F238E27FC236}">
                <a16:creationId xmlns:a16="http://schemas.microsoft.com/office/drawing/2014/main" id="{E7C6B168-D6C2-90B1-8B10-94E65934172F}"/>
              </a:ext>
            </a:extLst>
          </p:cNvPr>
          <p:cNvPicPr>
            <a:picLocks noGrp="1" noChangeAspect="1"/>
          </p:cNvPicPr>
          <p:nvPr>
            <p:ph type="pic" sz="quarter" idx="17"/>
          </p:nvPr>
        </p:nvPicPr>
        <p:blipFill rotWithShape="1">
          <a:blip r:embed="rId4"/>
          <a:srcRect l="452" r="452"/>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325" name="Text Placeholder 324">
            <a:extLst>
              <a:ext uri="{FF2B5EF4-FFF2-40B4-BE49-F238E27FC236}">
                <a16:creationId xmlns:a16="http://schemas.microsoft.com/office/drawing/2014/main" id="{938EC959-8EA8-72BA-A2FC-4CFB6C761486}"/>
              </a:ext>
            </a:extLst>
          </p:cNvPr>
          <p:cNvSpPr>
            <a:spLocks noGrp="1"/>
          </p:cNvSpPr>
          <p:nvPr>
            <p:ph type="body" sz="quarter" idx="27"/>
          </p:nvPr>
        </p:nvSpPr>
        <p:spPr/>
        <p:txBody>
          <a:bodyPr/>
          <a:lstStyle/>
          <a:p>
            <a:r>
              <a:rPr lang="en-US" altLang="zh-CN" dirty="0"/>
              <a:t>Rowan Murphy</a:t>
            </a:r>
          </a:p>
        </p:txBody>
      </p:sp>
      <p:pic>
        <p:nvPicPr>
          <p:cNvPr id="344" name="Picture Placeholder 343" descr="Team member headshot&#10;">
            <a:extLst>
              <a:ext uri="{FF2B5EF4-FFF2-40B4-BE49-F238E27FC236}">
                <a16:creationId xmlns:a16="http://schemas.microsoft.com/office/drawing/2014/main" id="{F1B8795F-38AC-872A-8BC6-9948A9A64787}"/>
              </a:ext>
            </a:extLst>
          </p:cNvPr>
          <p:cNvPicPr>
            <a:picLocks noGrp="1" noChangeAspect="1"/>
          </p:cNvPicPr>
          <p:nvPr>
            <p:ph type="pic" sz="quarter" idx="28"/>
          </p:nvPr>
        </p:nvPicPr>
        <p:blipFill rotWithShape="1">
          <a:blip r:embed="rId5"/>
          <a:srcRect l="452" r="452"/>
          <a:stretch/>
        </p:blipFill>
        <p:spPr/>
      </p:pic>
      <p:sp>
        <p:nvSpPr>
          <p:cNvPr id="327" name="Text Placeholder 326">
            <a:extLst>
              <a:ext uri="{FF2B5EF4-FFF2-40B4-BE49-F238E27FC236}">
                <a16:creationId xmlns:a16="http://schemas.microsoft.com/office/drawing/2014/main" id="{500DEF8D-C103-DB4D-1420-3A28BFAAE8B3}"/>
              </a:ext>
            </a:extLst>
          </p:cNvPr>
          <p:cNvSpPr>
            <a:spLocks noGrp="1"/>
          </p:cNvSpPr>
          <p:nvPr>
            <p:ph type="body" sz="quarter" idx="29"/>
          </p:nvPr>
        </p:nvSpPr>
        <p:spPr/>
        <p:txBody>
          <a:bodyPr/>
          <a:lstStyle/>
          <a:p>
            <a:r>
              <a:rPr lang="en-US" altLang="zh-CN" dirty="0"/>
              <a:t>SEO Strategist</a:t>
            </a:r>
          </a:p>
          <a:p>
            <a:endParaRPr lang="en-US" dirty="0"/>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338" name="Picture Placeholder 337" descr="Team member headshot&#10;">
            <a:extLst>
              <a:ext uri="{FF2B5EF4-FFF2-40B4-BE49-F238E27FC236}">
                <a16:creationId xmlns:a16="http://schemas.microsoft.com/office/drawing/2014/main" id="{06D8EFA6-6D41-5FE9-E3D5-84A22505AE1B}"/>
              </a:ext>
            </a:extLst>
          </p:cNvPr>
          <p:cNvPicPr>
            <a:picLocks noGrp="1" noChangeAspect="1"/>
          </p:cNvPicPr>
          <p:nvPr>
            <p:ph type="pic" sz="quarter" idx="20"/>
          </p:nvPr>
        </p:nvPicPr>
        <p:blipFill rotWithShape="1">
          <a:blip r:embed="rId6"/>
          <a:srcRect l="572" r="572"/>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328" name="Text Placeholder 327">
            <a:extLst>
              <a:ext uri="{FF2B5EF4-FFF2-40B4-BE49-F238E27FC236}">
                <a16:creationId xmlns:a16="http://schemas.microsoft.com/office/drawing/2014/main" id="{82DE6FF9-B388-0D40-E87F-5CBD97C0FF67}"/>
              </a:ext>
            </a:extLst>
          </p:cNvPr>
          <p:cNvSpPr>
            <a:spLocks noGrp="1"/>
          </p:cNvSpPr>
          <p:nvPr>
            <p:ph type="body" sz="quarter" idx="30"/>
          </p:nvPr>
        </p:nvSpPr>
        <p:spPr/>
        <p:txBody>
          <a:bodyPr/>
          <a:lstStyle/>
          <a:p>
            <a:r>
              <a:rPr lang="en-US" altLang="zh-CN" dirty="0"/>
              <a:t>Elizabeth Moore</a:t>
            </a:r>
          </a:p>
        </p:txBody>
      </p:sp>
      <p:pic>
        <p:nvPicPr>
          <p:cNvPr id="346" name="Picture Placeholder 345" descr="Team member headshot&#10;">
            <a:extLst>
              <a:ext uri="{FF2B5EF4-FFF2-40B4-BE49-F238E27FC236}">
                <a16:creationId xmlns:a16="http://schemas.microsoft.com/office/drawing/2014/main" id="{7507AD5B-D894-EFA6-D9FA-B4C01FC2A57C}"/>
              </a:ext>
            </a:extLst>
          </p:cNvPr>
          <p:cNvPicPr>
            <a:picLocks noGrp="1" noChangeAspect="1"/>
          </p:cNvPicPr>
          <p:nvPr>
            <p:ph type="pic" sz="quarter" idx="31"/>
          </p:nvPr>
        </p:nvPicPr>
        <p:blipFill rotWithShape="1">
          <a:blip r:embed="rId7"/>
          <a:srcRect l="572" r="572"/>
          <a:stretch/>
        </p:blipFill>
        <p:spPr/>
      </p:pic>
      <p:sp>
        <p:nvSpPr>
          <p:cNvPr id="330" name="Text Placeholder 329">
            <a:extLst>
              <a:ext uri="{FF2B5EF4-FFF2-40B4-BE49-F238E27FC236}">
                <a16:creationId xmlns:a16="http://schemas.microsoft.com/office/drawing/2014/main" id="{EB82051E-4C69-AF6D-14D6-9A22F2CE004A}"/>
              </a:ext>
            </a:extLst>
          </p:cNvPr>
          <p:cNvSpPr>
            <a:spLocks noGrp="1"/>
          </p:cNvSpPr>
          <p:nvPr>
            <p:ph type="body" sz="quarter" idx="32"/>
          </p:nvPr>
        </p:nvSpPr>
        <p:spPr/>
        <p:txBody>
          <a:bodyPr/>
          <a:lstStyle/>
          <a:p>
            <a:r>
              <a:rPr lang="en-US" altLang="zh-CN" dirty="0"/>
              <a:t>Product Designer</a:t>
            </a:r>
          </a:p>
          <a:p>
            <a:endParaRPr lang="en-US" dirty="0"/>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340" name="Picture Placeholder 339" descr="Team member headshot&#10;">
            <a:extLst>
              <a:ext uri="{FF2B5EF4-FFF2-40B4-BE49-F238E27FC236}">
                <a16:creationId xmlns:a16="http://schemas.microsoft.com/office/drawing/2014/main" id="{365F6FE8-1655-32EB-F3E9-AA1F3D4C917C}"/>
              </a:ext>
            </a:extLst>
          </p:cNvPr>
          <p:cNvPicPr>
            <a:picLocks noGrp="1" noChangeAspect="1"/>
          </p:cNvPicPr>
          <p:nvPr>
            <p:ph type="pic" sz="quarter" idx="23"/>
          </p:nvPr>
        </p:nvPicPr>
        <p:blipFill rotWithShape="1">
          <a:blip r:embed="rId8"/>
          <a:srcRect l="604" r="604"/>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31" name="Text Placeholder 330">
            <a:extLst>
              <a:ext uri="{FF2B5EF4-FFF2-40B4-BE49-F238E27FC236}">
                <a16:creationId xmlns:a16="http://schemas.microsoft.com/office/drawing/2014/main" id="{DCC1D5BB-B381-4435-8D73-3160876452E3}"/>
              </a:ext>
            </a:extLst>
          </p:cNvPr>
          <p:cNvSpPr>
            <a:spLocks noGrp="1"/>
          </p:cNvSpPr>
          <p:nvPr>
            <p:ph type="body" sz="quarter" idx="33"/>
          </p:nvPr>
        </p:nvSpPr>
        <p:spPr/>
        <p:txBody>
          <a:bodyPr/>
          <a:lstStyle/>
          <a:p>
            <a:r>
              <a:rPr lang="en-US" altLang="zh-CN" dirty="0"/>
              <a:t>Robin Kline</a:t>
            </a:r>
          </a:p>
        </p:txBody>
      </p:sp>
      <p:pic>
        <p:nvPicPr>
          <p:cNvPr id="348" name="Picture Placeholder 347" descr="Team member headshot&#10;">
            <a:extLst>
              <a:ext uri="{FF2B5EF4-FFF2-40B4-BE49-F238E27FC236}">
                <a16:creationId xmlns:a16="http://schemas.microsoft.com/office/drawing/2014/main" id="{C962E309-48C6-BE9F-787D-003B75D3E523}"/>
              </a:ext>
            </a:extLst>
          </p:cNvPr>
          <p:cNvPicPr>
            <a:picLocks noGrp="1" noChangeAspect="1"/>
          </p:cNvPicPr>
          <p:nvPr>
            <p:ph type="pic" sz="quarter" idx="34"/>
          </p:nvPr>
        </p:nvPicPr>
        <p:blipFill rotWithShape="1">
          <a:blip r:embed="rId9"/>
          <a:srcRect l="484" r="484"/>
          <a:stretch/>
        </p:blipFill>
        <p:spPr/>
      </p:pic>
      <p:sp>
        <p:nvSpPr>
          <p:cNvPr id="333" name="Text Placeholder 332">
            <a:extLst>
              <a:ext uri="{FF2B5EF4-FFF2-40B4-BE49-F238E27FC236}">
                <a16:creationId xmlns:a16="http://schemas.microsoft.com/office/drawing/2014/main" id="{84C24B64-3EF0-852B-E805-FDCC0186A436}"/>
              </a:ext>
            </a:extLst>
          </p:cNvPr>
          <p:cNvSpPr>
            <a:spLocks noGrp="1"/>
          </p:cNvSpPr>
          <p:nvPr>
            <p:ph type="body" sz="quarter" idx="35"/>
          </p:nvPr>
        </p:nvSpPr>
        <p:spPr/>
        <p:txBody>
          <a:bodyPr/>
          <a:lstStyle/>
          <a:p>
            <a:r>
              <a:rPr lang="en-US" altLang="zh-CN" dirty="0"/>
              <a:t>Content Developer</a:t>
            </a:r>
          </a:p>
          <a:p>
            <a:endParaRPr lang="en-US" dirty="0"/>
          </a:p>
        </p:txBody>
      </p:sp>
    </p:spTree>
    <p:extLst>
      <p:ext uri="{BB962C8B-B14F-4D97-AF65-F5344CB8AC3E}">
        <p14:creationId xmlns:p14="http://schemas.microsoft.com/office/powerpoint/2010/main" val="3917619153"/>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{E15B2B33-CBD4-47CB-A52A-8C59963D7C08}tf11429527_win32</Template>
  <TotalTime>3</TotalTime>
  <Words>447</Words>
  <Application>Microsoft Office PowerPoint</Application>
  <PresentationFormat>Widescreen</PresentationFormat>
  <Paragraphs>139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Century Gothic</vt:lpstr>
      <vt:lpstr>Karla</vt:lpstr>
      <vt:lpstr>Univers Condensed Light</vt:lpstr>
      <vt:lpstr>Office Theme</vt:lpstr>
      <vt:lpstr>Prabhat sharma</vt:lpstr>
      <vt:lpstr>Agenda</vt:lpstr>
      <vt:lpstr>Introduction </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Prabhat sharma</dc:title>
  <dc:creator>X1 Carbon</dc:creator>
  <cp:lastModifiedBy>X1 Carbon</cp:lastModifiedBy>
  <cp:revision>1</cp:revision>
  <dcterms:created xsi:type="dcterms:W3CDTF">2023-04-26T06:43:43Z</dcterms:created>
  <dcterms:modified xsi:type="dcterms:W3CDTF">2023-04-26T06:47:22Z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